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82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7" r:id="rId51"/>
    <p:sldId id="305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60"/>
  </p:normalViewPr>
  <p:slideViewPr>
    <p:cSldViewPr snapToGrid="0">
      <p:cViewPr varScale="1">
        <p:scale>
          <a:sx n="69" d="100"/>
          <a:sy n="69" d="100"/>
        </p:scale>
        <p:origin x="8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31BE-721E-4D7D-9779-8C855E885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7D875-76EE-4C7C-83E6-344D6FD72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EDE5F-D44D-413F-A26C-88DB72893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4A42-B1F7-47A0-8AEF-1896EE59D8D5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DE1B1-18B0-4BBF-A090-62577CB26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35F99-B116-4BF5-B114-B71DEF0D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0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7B0F6-39E2-4FA7-A26E-E9DEF780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F7A381-DA49-4914-83A6-3C178517F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66189-7F23-4B15-AD55-96C9A5B73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4A42-B1F7-47A0-8AEF-1896EE59D8D5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1B4FF-558F-44C3-B43B-7448AA103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C3B05-691C-4600-8FF1-F00B71EA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9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E9955A-866F-41D2-8385-EB5470CAB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A6E09-9C06-4509-B952-E4B281971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880AC-F0E4-4259-B229-D06600493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4A42-B1F7-47A0-8AEF-1896EE59D8D5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2D00B-F5B6-4AC9-8BCC-764F0E412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430DF-F2C1-4E3A-B982-F056AAAA6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8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BE297-8705-4520-BDEB-B7FB3DBE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C4646-A73D-4ECC-AD31-C3B6604F2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897C-D1FC-44CA-B1F4-AF953AB4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4A42-B1F7-47A0-8AEF-1896EE59D8D5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7B1A1-4FCA-4157-858F-B089B1284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85063-55E8-404C-B815-94B4E4102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8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6670-E4E6-458B-B664-746B2DD8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8A242-289E-4517-A3DC-EACDA4C07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30451-CD98-4D49-BEA4-78BA8B04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4A42-B1F7-47A0-8AEF-1896EE59D8D5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F51D5-6FCA-495C-B358-33873C8FC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5FD87-2577-4001-86DF-450A0FE3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99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4B85-64D1-4FFE-920C-99ADF55A1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AE83F-E6F4-4A46-B433-1CCB34F02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712510-B92E-4F88-8651-1443B398B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39DA8-AA1B-44E5-9F18-BECC826EA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4A42-B1F7-47A0-8AEF-1896EE59D8D5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EC520-39B3-4B8E-8F53-0262BFE8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3F612-CBCA-4502-9078-72DA7252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7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2AE4D-96EA-425E-AFCA-FE4E776EF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18F8F-DD03-4783-A989-F3F9E71AA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937CA-9D1A-4A4A-9007-8EE1EC86A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F6844-8C1E-4452-9341-474A5D3F62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ADE54-7F51-47D3-ADBF-7E2989A93D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CF7B41-4C30-4082-A874-ECFDBA6F9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4A42-B1F7-47A0-8AEF-1896EE59D8D5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E2493E-20F1-4C95-B7B8-8785D2ED2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A61120-66F6-4B64-9C4A-2BBC7A3E4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0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E95F-694E-4C6C-AF4D-D019B5B3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6AE2A-6D2F-436B-A22C-2A1F8F7B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4A42-B1F7-47A0-8AEF-1896EE59D8D5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243A6-50F0-42D0-83F6-0382161C3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8F685-D006-4B98-98DE-6DC0EFB1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6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0B13D2-3A55-40EE-B4C3-3D140D132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4A42-B1F7-47A0-8AEF-1896EE59D8D5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214CC3-FF58-426B-89E8-76BC7476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658A2-9E23-42FC-BD31-7A3E5265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D985-10A0-452C-890F-8B2709D34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39010-AE72-4EC8-9885-A3E6C4840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48B4C-6D48-45E4-B7DB-CE76D22A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F3787-5AC5-4BA1-9844-609F7421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4A42-B1F7-47A0-8AEF-1896EE59D8D5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FEAB1-BB7C-4092-8C63-9C25C6AF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3A95C-A2E2-4E9B-8ED0-852573B3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84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6F90-E9A4-4B97-8EC6-8AE156E3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B02645-2BC0-42E0-814A-D707A76CCE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CF684-4D18-44AC-AE78-D787D5255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0B13D-2848-4CC8-8354-F15EA748F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4A42-B1F7-47A0-8AEF-1896EE59D8D5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03C1A-4397-4363-A0FF-A042035EC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A3455-5123-476F-939C-770DB1630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8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C1EF23-2BF5-4DF6-8E7E-1425B692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D44AF-974B-4CB3-AC2F-9231DB69E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C496-403B-46DE-842B-66243B074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C4A42-B1F7-47A0-8AEF-1896EE59D8D5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C522F-E33F-4791-8303-22D94D566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94788-906F-4106-95E4-748C3FB45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8BB2-1E28-422A-BCEB-4AD4A4BB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8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4E6F-52AE-4657-B53D-A77DF5DF7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166" y="4995746"/>
            <a:ext cx="11000936" cy="78607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Free RTOS Part II</a:t>
            </a:r>
          </a:p>
        </p:txBody>
      </p:sp>
    </p:spTree>
    <p:extLst>
      <p:ext uri="{BB962C8B-B14F-4D97-AF65-F5344CB8AC3E}">
        <p14:creationId xmlns:p14="http://schemas.microsoft.com/office/powerpoint/2010/main" val="2049442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B5D1C-AED9-4756-80A5-AEF564AF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531F1-32A8-4BC6-A8F1-F8F2F0E31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06706-102E-437D-9375-73BC3C6B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672"/>
            <a:ext cx="12192000" cy="649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92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327E-49F2-4AF8-846A-2F4DC1F01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EEFB1-6E42-4191-942D-16C8F321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79BEDF-DA63-4F79-893F-D37AD17BF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41"/>
            <a:ext cx="12192000" cy="652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0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61EF4E-D80B-438F-B46C-4BA401A81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9" y="0"/>
            <a:ext cx="9706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84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3C40B4-A650-4D6C-AAC7-F23C3AEC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" y="403080"/>
            <a:ext cx="12192098" cy="60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7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98D658-9821-4A7F-AB35-394F52CA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36"/>
            <a:ext cx="12188538" cy="648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18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B7253F-820A-4727-81F2-7FAE4C64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3964"/>
            <a:ext cx="12209979" cy="647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48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C50D-4BEA-4EEB-BD09-3B920C9EF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08E2E9-334C-4D64-A396-DB218AE22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072" y="0"/>
            <a:ext cx="11443855" cy="6852097"/>
          </a:xfrm>
        </p:spPr>
      </p:pic>
    </p:spTree>
    <p:extLst>
      <p:ext uri="{BB962C8B-B14F-4D97-AF65-F5344CB8AC3E}">
        <p14:creationId xmlns:p14="http://schemas.microsoft.com/office/powerpoint/2010/main" val="400274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09542-0260-45FE-A954-F5AB7EC9F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"/>
            <a:ext cx="7667625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75FB7-387B-44F0-9D39-B367BB21A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610" y="2558723"/>
            <a:ext cx="6639390" cy="4299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0B83AB-6E26-4F40-A268-4BCED3E726FA}"/>
              </a:ext>
            </a:extLst>
          </p:cNvPr>
          <p:cNvSpPr txBox="1"/>
          <p:nvPr/>
        </p:nvSpPr>
        <p:spPr>
          <a:xfrm>
            <a:off x="390293" y="4875649"/>
            <a:ext cx="456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osMessageQueueGet()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B414-89A4-428F-85F2-C90138056AB4}"/>
              </a:ext>
            </a:extLst>
          </p:cNvPr>
          <p:cNvSpPr txBox="1"/>
          <p:nvPr/>
        </p:nvSpPr>
        <p:spPr>
          <a:xfrm>
            <a:off x="7757532" y="779434"/>
            <a:ext cx="456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osMessageQueuePut()</a:t>
            </a:r>
          </a:p>
        </p:txBody>
      </p:sp>
    </p:spTree>
    <p:extLst>
      <p:ext uri="{BB962C8B-B14F-4D97-AF65-F5344CB8AC3E}">
        <p14:creationId xmlns:p14="http://schemas.microsoft.com/office/powerpoint/2010/main" val="2663551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021493-BC2A-43DB-8C1D-B28509693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4" y="0"/>
            <a:ext cx="11884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53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89871-4905-44E1-8A2B-47F492FA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9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FA1E8B-DAF3-4A7B-8C43-89E55B276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5" y="0"/>
            <a:ext cx="12163549" cy="676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71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3A78-E4B0-4118-82EA-76773F51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F8359-F9E4-490B-AAD6-36CAE9B6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00" y="365125"/>
            <a:ext cx="12219000" cy="598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42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C2FF21-25C0-42FC-BC2C-69EB24B1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41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D89EC8-AA28-476F-82F5-8E105A649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171" y="4159405"/>
            <a:ext cx="7409829" cy="269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30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4526-B759-48E7-9E28-4BD93C4DB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Structure </a:t>
            </a:r>
            <a:r>
              <a:rPr lang="my-MM" dirty="0"/>
              <a:t>နှင့် </a:t>
            </a:r>
            <a:r>
              <a:rPr lang="en-US" dirty="0"/>
              <a:t>Pointer </a:t>
            </a:r>
            <a:r>
              <a:rPr lang="my-MM" dirty="0"/>
              <a:t>သုံးပြီး စမ်းသပ်ရန် ကျန်ရှိ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16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3090-DEE2-4282-A05C-9F351C748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1510146"/>
            <a:ext cx="10605655" cy="2581636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Amasis MT Pro Black" panose="020B0604020202020204" pitchFamily="18" charset="0"/>
              </a:rPr>
              <a:t>Synchronization in Computing </a:t>
            </a:r>
          </a:p>
        </p:txBody>
      </p:sp>
    </p:spTree>
    <p:extLst>
      <p:ext uri="{BB962C8B-B14F-4D97-AF65-F5344CB8AC3E}">
        <p14:creationId xmlns:p14="http://schemas.microsoft.com/office/powerpoint/2010/main" val="1424463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75EB99-60EB-4DFB-9F7C-B01A477F6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067"/>
            <a:ext cx="12192000" cy="523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62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169C32-FF25-46FB-B686-E10CBE4CA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" y="0"/>
            <a:ext cx="12190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09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48E7B2-0E12-466F-9AC6-4A4B76D23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93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2BAA-FA2C-4FC6-9A48-2C712CCC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99A4F-7EBB-4FD8-BB9E-D43186BB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57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9C690-F1A0-4695-888C-0B61CA9E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50954B-D261-4927-B006-53874653E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25"/>
            <a:ext cx="12192000" cy="654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02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BDE6F-6348-4899-8F68-347812D1B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C91B3-77A0-4BE2-BCC9-7EFC29CF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0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50902-3C80-43B5-AF31-1C404507F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41"/>
            <a:ext cx="12184129" cy="678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61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F3AB-2A9D-491A-BEEB-D9C5BF51E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5C771-E105-4B39-9F4B-BA7C4966A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77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7D883-AFD1-4C1C-BEAF-1B94AFE8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C33B9-E0A7-479E-95F9-C7AE1B3B1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2"/>
            <a:ext cx="12192000" cy="683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77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53E33-5098-4197-BB53-45A70634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3B367-D360-4959-BCB9-E5A0D1F8F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3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BD60-1AB4-45B1-A8B2-23DD2635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DB87E-615B-4ACB-905A-11AAEAB12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64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D742-9704-48A4-86A0-9B7E62304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602D8-E717-4DB5-A719-4A9154B7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58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E7BAB-1943-4837-9329-B344900E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4C1D88-87F4-4F7D-82EC-4A85746C9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8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43680-97FC-4675-AFD5-44CD71A1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591A3-D91C-4387-9F8D-05BF4D62C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6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7E78-9A7B-49BB-B095-C829276B2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 Types of Semaphore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9602E-2577-4B0F-B36B-CA228C7A4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</a:t>
            </a:r>
          </a:p>
          <a:p>
            <a:r>
              <a:rPr lang="en-US" dirty="0"/>
              <a:t>Counting</a:t>
            </a:r>
          </a:p>
        </p:txBody>
      </p:sp>
    </p:spTree>
    <p:extLst>
      <p:ext uri="{BB962C8B-B14F-4D97-AF65-F5344CB8AC3E}">
        <p14:creationId xmlns:p14="http://schemas.microsoft.com/office/powerpoint/2010/main" val="2982405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80C8-D8C7-489B-AC8B-98F4E1F6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B9349-C160-4461-8D12-8AF056203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6EF2D-A65D-404C-9FD3-4567E2085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151"/>
            <a:ext cx="12192000" cy="606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44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8E76-A401-4754-BB4A-D5A863680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9121F-1FE3-4445-B7B8-8C9ED2A15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77B40-A20E-4CD0-95B4-D79710A30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932"/>
            <a:ext cx="12192000" cy="649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0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CBD9-3F3D-4AB0-AECC-24087AAE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2DC4-5327-40DA-B3BD-0F0C0DC7E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5206F-3C00-4297-A72B-3FF7C5C2A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07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151D-6068-4505-90D1-A3D04BCCB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A9EDD-6423-4A46-8F2A-50A5D0EBD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F3C5F-DCAD-4BDC-B520-25E028714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2" y="0"/>
            <a:ext cx="11572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66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4F2E-5B00-47F7-AB0E-D8CA882F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0FD8F-8A99-4A57-A768-6A14D4718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Button Press</a:t>
            </a:r>
          </a:p>
          <a:p>
            <a:r>
              <a:rPr lang="en-US" dirty="0"/>
              <a:t>Long Press, Short Press, Toggle</a:t>
            </a:r>
          </a:p>
          <a:p>
            <a:r>
              <a:rPr lang="en-US" dirty="0"/>
              <a:t>Estimate time between press and release for user </a:t>
            </a:r>
            <a:r>
              <a:rPr lang="en-US" dirty="0" err="1"/>
              <a:t>btn</a:t>
            </a:r>
            <a:r>
              <a:rPr lang="en-US" dirty="0"/>
              <a:t> on </a:t>
            </a:r>
            <a:r>
              <a:rPr lang="en-US" dirty="0" err="1"/>
              <a:t>stmxxx</a:t>
            </a:r>
            <a:r>
              <a:rPr lang="en-US" dirty="0"/>
              <a:t>.</a:t>
            </a:r>
          </a:p>
          <a:p>
            <a:r>
              <a:rPr lang="en-US" dirty="0"/>
              <a:t>Interrupt occurs whenever pressing the user </a:t>
            </a:r>
            <a:r>
              <a:rPr lang="en-US" dirty="0" err="1"/>
              <a:t>btn</a:t>
            </a:r>
            <a:r>
              <a:rPr lang="en-US" dirty="0"/>
              <a:t>.</a:t>
            </a:r>
          </a:p>
          <a:p>
            <a:r>
              <a:rPr lang="en-US" dirty="0"/>
              <a:t>Interrupt handler give </a:t>
            </a:r>
            <a:r>
              <a:rPr lang="en-US" dirty="0" err="1"/>
              <a:t>sema</a:t>
            </a:r>
            <a:r>
              <a:rPr lang="en-US" dirty="0"/>
              <a:t> key and call </a:t>
            </a:r>
            <a:r>
              <a:rPr lang="en-US" dirty="0" err="1"/>
              <a:t>helper_task</a:t>
            </a:r>
            <a:r>
              <a:rPr lang="en-US" dirty="0"/>
              <a:t>(). </a:t>
            </a:r>
          </a:p>
          <a:p>
            <a:r>
              <a:rPr lang="en-US" dirty="0"/>
              <a:t>Calculate relative (or) absolute time in the </a:t>
            </a:r>
            <a:r>
              <a:rPr lang="en-US" dirty="0" err="1"/>
              <a:t>helper_task</a:t>
            </a:r>
            <a:r>
              <a:rPr lang="en-US" dirty="0"/>
              <a:t>() and print it out SWD Console.</a:t>
            </a:r>
          </a:p>
        </p:txBody>
      </p:sp>
    </p:spTree>
    <p:extLst>
      <p:ext uri="{BB962C8B-B14F-4D97-AF65-F5344CB8AC3E}">
        <p14:creationId xmlns:p14="http://schemas.microsoft.com/office/powerpoint/2010/main" val="2729636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CF71-7DD7-4817-8A85-EFAD3D49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FD8EA-DAE2-4747-A517-F2447C16D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61461-9B32-4D00-BABC-07AC1D1D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51"/>
            <a:ext cx="12192000" cy="638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17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9E16-D14D-43FE-87A9-AFA061A8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7D1C9-E633-474D-AA20-B8A0CE189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03F6B-A494-4CAE-9EAD-AB5C61755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" y="0"/>
            <a:ext cx="12083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69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D21A-FCCA-43A1-98F8-14432C9C2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11EE-2DF5-41E2-B127-B55295BD3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1F6BFB-CC35-4049-866F-9C9AE54B9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9"/>
            <a:ext cx="12192000" cy="659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64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E64E-C218-420C-8855-E658071F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3F6E3-3C2B-4289-8149-F502EF21E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3B6F5-D9D3-4B84-9D46-891B54A26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983"/>
            <a:ext cx="12192000" cy="657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36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0092-5FCD-42CF-9FB0-C202BFA6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Priority </a:t>
            </a:r>
            <a:r>
              <a:rPr lang="my-MM" dirty="0"/>
              <a:t>နဲ့ </a:t>
            </a:r>
            <a:r>
              <a:rPr lang="en-US" dirty="0"/>
              <a:t>Task Priority </a:t>
            </a:r>
            <a:r>
              <a:rPr lang="my-MM" dirty="0"/>
              <a:t>ခွဲကြစို့။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35E12-878B-455D-8C96-3E106C67A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my-MM" dirty="0"/>
              <a:t>- </a:t>
            </a:r>
            <a:r>
              <a:rPr lang="en-US" dirty="0"/>
              <a:t>Higher-priority tasks preempt lower-priority tasks: </a:t>
            </a:r>
          </a:p>
          <a:p>
            <a:pPr marL="0" indent="0">
              <a:buNone/>
            </a:pPr>
            <a:r>
              <a:rPr lang="en-US" dirty="0"/>
              <a:t>If a higher-priority task becomes ready, the currently running lower-priority task is suspended, and the higher-priority task is executed.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Round-robin scheduling: If two or more tasks have the same priority, the system can execute them in a round-robin fashion, where each task gets a time slice.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Idle task: There is always an idle task with the lowest priority that runs when no other tasks are ready.</a:t>
            </a:r>
          </a:p>
        </p:txBody>
      </p:sp>
    </p:spTree>
    <p:extLst>
      <p:ext uri="{BB962C8B-B14F-4D97-AF65-F5344CB8AC3E}">
        <p14:creationId xmlns:p14="http://schemas.microsoft.com/office/powerpoint/2010/main" val="259648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1443-3F84-46FE-BC93-A86D56D6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NVIC Priorities (Nested Vectored Interrupt Controller)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9FB43-64A7-4953-B939-F11128509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my-MM" dirty="0"/>
              <a:t>- </a:t>
            </a:r>
            <a:r>
              <a:rPr lang="en-US" dirty="0"/>
              <a:t>Lower priority numbers represent higher priority levels</a:t>
            </a:r>
          </a:p>
          <a:p>
            <a:pPr marL="0" indent="0">
              <a:buNone/>
            </a:pPr>
            <a:r>
              <a:rPr lang="en-US" dirty="0"/>
              <a:t>an interrupt with priority 0 is the highest, and one with priority 255 is the lowest, depending on the microcontroller’s configuration.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Nested interrupts ( high priority </a:t>
            </a:r>
            <a:r>
              <a:rPr lang="my-MM" dirty="0"/>
              <a:t>နဲ့ </a:t>
            </a:r>
            <a:r>
              <a:rPr lang="en-US" dirty="0"/>
              <a:t>interrupt </a:t>
            </a:r>
            <a:r>
              <a:rPr lang="my-MM" dirty="0"/>
              <a:t>ဝင်လာရင် </a:t>
            </a:r>
            <a:r>
              <a:rPr lang="en-US" dirty="0"/>
              <a:t>lower priority </a:t>
            </a:r>
            <a:r>
              <a:rPr lang="my-MM" dirty="0"/>
              <a:t>နဲ့ </a:t>
            </a:r>
            <a:r>
              <a:rPr lang="en-US" dirty="0"/>
              <a:t>handle </a:t>
            </a:r>
            <a:r>
              <a:rPr lang="my-MM" dirty="0"/>
              <a:t>လုပ်နေတဲ့ </a:t>
            </a:r>
            <a:r>
              <a:rPr lang="en-US" dirty="0"/>
              <a:t>handler </a:t>
            </a:r>
            <a:r>
              <a:rPr lang="my-MM" dirty="0"/>
              <a:t>သည် </a:t>
            </a:r>
            <a:r>
              <a:rPr lang="en-US" dirty="0"/>
              <a:t>interrupt </a:t>
            </a:r>
            <a:r>
              <a:rPr lang="my-MM" dirty="0"/>
              <a:t>အလုပ်ခံရမည်။</a:t>
            </a:r>
          </a:p>
          <a:p>
            <a:pPr>
              <a:buFontTx/>
              <a:buChar char="-"/>
            </a:pPr>
            <a:r>
              <a:rPr lang="en-US" dirty="0"/>
              <a:t>NVIC supports preemption priorities and sub-priorities</a:t>
            </a:r>
            <a:r>
              <a:rPr lang="my-MM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Preemption priorities define which interrupt can preempt others</a:t>
            </a:r>
            <a:endParaRPr lang="my-MM" dirty="0"/>
          </a:p>
          <a:p>
            <a:pPr>
              <a:buFontTx/>
              <a:buChar char="-"/>
            </a:pPr>
            <a:r>
              <a:rPr lang="en-US" dirty="0"/>
              <a:t>sub-priorities determine the order of execution when two interrupts of the same preemption priority occur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3976982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40A9-746C-4E05-BC6B-6ABFDBEC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Priority Grouping in NVIC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856E3-7395-4A4B-ABF7-180C918EC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Interrupts can preempt tasks</a:t>
            </a:r>
            <a:endParaRPr lang="my-MM" dirty="0"/>
          </a:p>
          <a:p>
            <a:r>
              <a:rPr lang="en-US" dirty="0"/>
              <a:t>Task scheduling resumes after the interrupt</a:t>
            </a:r>
            <a:r>
              <a:rPr lang="my-MM" dirty="0"/>
              <a:t> </a:t>
            </a:r>
            <a:r>
              <a:rPr lang="en-US" dirty="0"/>
              <a:t>service handler</a:t>
            </a:r>
          </a:p>
          <a:p>
            <a:r>
              <a:rPr lang="en-US" dirty="0"/>
              <a:t>If a task is critical and should not be interrupted</a:t>
            </a:r>
          </a:p>
          <a:p>
            <a:r>
              <a:rPr lang="en-US" dirty="0"/>
              <a:t>Priority grouping is configured using the </a:t>
            </a:r>
            <a:r>
              <a:rPr lang="en-US" dirty="0" err="1"/>
              <a:t>NVIC_SetPriorityGrouping</a:t>
            </a:r>
            <a:r>
              <a:rPr lang="en-US" dirty="0"/>
              <a:t>() function, which decides the balance between preemption and sub-priority bits.</a:t>
            </a:r>
          </a:p>
        </p:txBody>
      </p:sp>
    </p:spTree>
    <p:extLst>
      <p:ext uri="{BB962C8B-B14F-4D97-AF65-F5344CB8AC3E}">
        <p14:creationId xmlns:p14="http://schemas.microsoft.com/office/powerpoint/2010/main" val="37510712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37B9-B8F9-44A7-99A5-AC0D81FD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Event Latching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98122-898C-44BA-B1F5-6706D89F0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93548"/>
            <a:ext cx="12192000" cy="5364452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my-MM" sz="2000" dirty="0"/>
              <a:t>အကယ်၍ </a:t>
            </a:r>
            <a:r>
              <a:rPr lang="en-US" sz="2000" dirty="0"/>
              <a:t>interrupt </a:t>
            </a:r>
            <a:r>
              <a:rPr lang="my-MM" sz="2000" dirty="0"/>
              <a:t>က </a:t>
            </a:r>
            <a:r>
              <a:rPr lang="en-US" sz="2000" dirty="0" err="1"/>
              <a:t>helper_task</a:t>
            </a:r>
            <a:r>
              <a:rPr lang="en-US" sz="2000" dirty="0"/>
              <a:t> </a:t>
            </a:r>
            <a:r>
              <a:rPr lang="my-MM" sz="2000" dirty="0"/>
              <a:t>အလုပ်လုပ်နေတဲ့အချိန် </a:t>
            </a:r>
            <a:r>
              <a:rPr lang="en-US" sz="2000" dirty="0"/>
              <a:t>interrupt </a:t>
            </a:r>
            <a:r>
              <a:rPr lang="my-MM" sz="2000" dirty="0"/>
              <a:t>၁၀ ခုဆက်တိုက်ဝင်လာမယ်ဆိုရင် ပြဿနာတက်ပါမယ်။ </a:t>
            </a:r>
            <a:r>
              <a:rPr lang="en-US" sz="2000" dirty="0"/>
              <a:t>high frequency interrupt </a:t>
            </a:r>
            <a:r>
              <a:rPr lang="my-MM" sz="2000" dirty="0"/>
              <a:t>တွေဝင်လာတဲ့အချိန် </a:t>
            </a:r>
            <a:r>
              <a:rPr lang="en-US" sz="2000" dirty="0"/>
              <a:t>Binary Semaphore </a:t>
            </a:r>
            <a:r>
              <a:rPr lang="my-MM" sz="2000" dirty="0"/>
              <a:t>ကိုအသုံးပြုထားမယ်ဆိုရင် </a:t>
            </a:r>
            <a:r>
              <a:rPr lang="en-US" sz="2000" dirty="0"/>
              <a:t>Event Latch </a:t>
            </a:r>
            <a:r>
              <a:rPr lang="my-MM" sz="2000" dirty="0"/>
              <a:t>ဖြစ်ကို ဖြစ်ပါမယ်။</a:t>
            </a:r>
          </a:p>
          <a:p>
            <a:pPr>
              <a:lnSpc>
                <a:spcPct val="170000"/>
              </a:lnSpc>
            </a:pPr>
            <a:r>
              <a:rPr lang="my-MM" sz="2000" dirty="0"/>
              <a:t>ရှင်းပြချက်၊ </a:t>
            </a:r>
            <a:r>
              <a:rPr lang="en-US" sz="2000" dirty="0"/>
              <a:t>interrupt </a:t>
            </a:r>
            <a:r>
              <a:rPr lang="my-MM" sz="2000" dirty="0"/>
              <a:t>ဝင်တဲ့အချိန်တိုင်း </a:t>
            </a:r>
            <a:r>
              <a:rPr lang="en-US" sz="2000" dirty="0"/>
              <a:t>interrupt handler </a:t>
            </a:r>
            <a:r>
              <a:rPr lang="my-MM" sz="2000" dirty="0"/>
              <a:t>က </a:t>
            </a:r>
            <a:r>
              <a:rPr lang="en-US" sz="2000" dirty="0"/>
              <a:t>semaphore key </a:t>
            </a:r>
            <a:r>
              <a:rPr lang="my-MM" sz="2000" dirty="0"/>
              <a:t>ကို </a:t>
            </a:r>
            <a:r>
              <a:rPr lang="en-US" sz="2000" dirty="0" err="1"/>
              <a:t>helper_Task</a:t>
            </a:r>
            <a:r>
              <a:rPr lang="en-US" sz="2000" dirty="0"/>
              <a:t> </a:t>
            </a:r>
            <a:r>
              <a:rPr lang="my-MM" sz="2000" dirty="0"/>
              <a:t>ကို </a:t>
            </a:r>
            <a:r>
              <a:rPr lang="en-US" sz="2000" dirty="0"/>
              <a:t>Give </a:t>
            </a:r>
            <a:r>
              <a:rPr lang="my-MM" sz="2000" dirty="0"/>
              <a:t>လုပ်နေမှာဖြစ်တယ်၊</a:t>
            </a:r>
          </a:p>
          <a:p>
            <a:pPr>
              <a:lnSpc>
                <a:spcPct val="170000"/>
              </a:lnSpc>
            </a:pPr>
            <a:r>
              <a:rPr lang="my-MM" sz="2000" dirty="0"/>
              <a:t>အာ့အချိန် ၁၀ ကြိမ်ဆက်တိုက်ဝင်တဲ့အချိန်မှာ </a:t>
            </a:r>
            <a:r>
              <a:rPr lang="en-US" sz="2000" dirty="0"/>
              <a:t>interrupt handler </a:t>
            </a:r>
            <a:r>
              <a:rPr lang="my-MM" sz="2000" dirty="0"/>
              <a:t>က </a:t>
            </a:r>
            <a:r>
              <a:rPr lang="en-US" sz="2000" dirty="0"/>
              <a:t>semaphore key </a:t>
            </a:r>
            <a:r>
              <a:rPr lang="my-MM" sz="2000" dirty="0"/>
              <a:t>ကို </a:t>
            </a:r>
            <a:r>
              <a:rPr lang="en-US" sz="2000" dirty="0"/>
              <a:t>Give </a:t>
            </a:r>
            <a:r>
              <a:rPr lang="my-MM" sz="2000" dirty="0"/>
              <a:t>လုပ်နေမှာဖြစ်တယ်၊ ဒါမယ့်သုံးထားတာက </a:t>
            </a:r>
            <a:r>
              <a:rPr lang="en-US" sz="2000" dirty="0"/>
              <a:t>Binary </a:t>
            </a:r>
            <a:r>
              <a:rPr lang="my-MM" sz="2000" dirty="0"/>
              <a:t>ဖြစ်တဲ့အတွက် ပေးစရာမရှိတော့ပါဘူး။  အာ့အတွက် </a:t>
            </a:r>
            <a:r>
              <a:rPr lang="en-US" sz="2000" dirty="0"/>
              <a:t>interrupt </a:t>
            </a:r>
            <a:r>
              <a:rPr lang="my-MM" sz="2000" dirty="0"/>
              <a:t>တစ်ခုကိုပဲ အလုပ်လုပ်ပေးပြိးကျန်တဲ့ ၉ ခုက </a:t>
            </a:r>
            <a:r>
              <a:rPr lang="en-US" sz="2000" dirty="0"/>
              <a:t>missed </a:t>
            </a:r>
            <a:r>
              <a:rPr lang="my-MM" sz="2000" dirty="0"/>
              <a:t>ဖြစ်မှာပါ။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0749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DB1A-0C81-4588-A0BA-6ECCA44A2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9D71B-55F8-4E1B-A5EC-205BD52E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663" cy="3601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7684E-D115-4995-A665-2C13DDA28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991" y="3760981"/>
            <a:ext cx="91725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19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37B9-B8F9-44A7-99A5-AC0D81FD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Event Latching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98122-898C-44BA-B1F5-6706D89F0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ADD74-7868-48FF-8B13-1AADEB313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85" y="0"/>
            <a:ext cx="11858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969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9EA20-495D-40C9-92B9-4C3E4DDF9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96721-B270-4E09-8636-F19DDDDF1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112CD-76C4-460F-B330-69143A546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233362"/>
            <a:ext cx="1209675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76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8F5B-8CFF-41BB-9996-A6392CEEE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E61E8-62E5-4561-BEAA-FB4DFFDA2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9543A-4226-48FC-97C9-B3874708D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97"/>
            <a:ext cx="12192000" cy="658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42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FB12B6-87E5-4B2E-A75E-40CDF583B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43"/>
            <a:ext cx="12192000" cy="674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52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36B13-BE13-4204-81EC-AF06F7D8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of Watch Dog Timer (WDT)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C305B-9482-4FDE-AA36-E462F20FA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WDT is started with a timeout period.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the system operates correctly, it refreshes the WDT regularly (often from a high-priority task or the main loop).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the system hangs (e.g., due to an infinite loop or deadlock), the WDT is not refreshed and expires, triggering a system reset.</a:t>
            </a:r>
          </a:p>
          <a:p>
            <a:r>
              <a:rPr lang="en-US" dirty="0"/>
              <a:t>The Watchdog Timer is a </a:t>
            </a:r>
            <a:r>
              <a:rPr lang="en-US" b="1" dirty="0"/>
              <a:t>hardware peripheral</a:t>
            </a:r>
            <a:r>
              <a:rPr lang="en-US" dirty="0"/>
              <a:t> on the microcontroller. It operates independently of the RTOS and does not require any task management.</a:t>
            </a:r>
          </a:p>
          <a:p>
            <a:r>
              <a:rPr lang="en-US" dirty="0"/>
              <a:t>Ensures system reliability. If the system hangs (e.g., if a critical task is stuck or the CPU gets trapped in the idle thread), the WDT will reset the system to recover from the error.</a:t>
            </a:r>
          </a:p>
        </p:txBody>
      </p:sp>
    </p:spTree>
    <p:extLst>
      <p:ext uri="{BB962C8B-B14F-4D97-AF65-F5344CB8AC3E}">
        <p14:creationId xmlns:p14="http://schemas.microsoft.com/office/powerpoint/2010/main" val="3628678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D4B9FEF-356C-45D9-9000-A216205D0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80"/>
            <a:ext cx="12192000" cy="66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42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CEA0B-CEFC-4300-AA64-BDEFDD20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9A06F-AFED-432D-BE82-EAE034335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F5C6A-B562-4A03-B54D-8EB28948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87"/>
            <a:ext cx="12192000" cy="681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46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79D0-C353-43FC-A33F-42FA42D2A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C5EB-A984-4CFF-8171-8CAA41244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4E1E1-187F-4BFC-B3C6-B32417945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185737"/>
            <a:ext cx="121253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12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B320-08A8-4DA0-872A-E489EE98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126FF-53E2-4273-ACA4-093591281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C4CDCC-161A-4B7F-9BB0-BE568504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50"/>
            <a:ext cx="12192000" cy="65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183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1E237-2554-45BB-9703-71B1DD366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4690F-967A-454D-B2F1-5E5CC099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52" y="543574"/>
            <a:ext cx="12206352" cy="577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9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22070B-AE2B-48EC-B597-4A81C6F4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48"/>
            <a:ext cx="12192000" cy="659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44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A1B6-052A-44C5-8CAC-CB7F9B067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people say do not use binary semaphore for mutual exclusion. ??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60B46-66AF-4108-971B-EF4CDADBA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carefully look at this timing diagram, there is a chance for priority inversion!</a:t>
            </a:r>
          </a:p>
          <a:p>
            <a:r>
              <a:rPr lang="en-US" dirty="0"/>
              <a:t>Task-2 which is higher priority task gets blocked due to non-availability of semaphore and it is waiting for Task-1 to release the semaphore. Right?</a:t>
            </a:r>
          </a:p>
          <a:p>
            <a:r>
              <a:rPr lang="en-US" dirty="0"/>
              <a:t>by this design, you made a higher priority task dependent on the lower Priority task. That is a bad. </a:t>
            </a:r>
          </a:p>
        </p:txBody>
      </p:sp>
    </p:spTree>
    <p:extLst>
      <p:ext uri="{BB962C8B-B14F-4D97-AF65-F5344CB8AC3E}">
        <p14:creationId xmlns:p14="http://schemas.microsoft.com/office/powerpoint/2010/main" val="1672605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F12F7-79DC-4F3E-A08B-08F9A5766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people say do not use binary semaphore for mutual exclusion. ??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21234-C9BA-4565-909A-D0F14BD3B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low priority task should never decide when the higher priority task must run. </a:t>
            </a:r>
          </a:p>
          <a:p>
            <a:r>
              <a:rPr lang="en-US" dirty="0"/>
              <a:t>It’s like you made a king dependent on a servant to take some action. </a:t>
            </a:r>
          </a:p>
          <a:p>
            <a:r>
              <a:rPr lang="en-US" dirty="0"/>
              <a:t>So until lower priority task releases the semaphore, the higher priority task never runs. Isn’t it? </a:t>
            </a:r>
          </a:p>
          <a:p>
            <a:endParaRPr lang="en-US" dirty="0"/>
          </a:p>
          <a:p>
            <a:r>
              <a:rPr lang="en-US" dirty="0"/>
              <a:t>(Remember this is like your car and ambulance scenario </a:t>
            </a:r>
            <a:r>
              <a:rPr lang="en-US" dirty="0" err="1"/>
              <a:t>i</a:t>
            </a:r>
            <a:r>
              <a:rPr lang="en-US" dirty="0"/>
              <a:t> showed in the very first section of the course. You are blocking the way of ambulance. )</a:t>
            </a:r>
          </a:p>
        </p:txBody>
      </p:sp>
    </p:spTree>
    <p:extLst>
      <p:ext uri="{BB962C8B-B14F-4D97-AF65-F5344CB8AC3E}">
        <p14:creationId xmlns:p14="http://schemas.microsoft.com/office/powerpoint/2010/main" val="19676214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38CF7-5EF6-48A9-AF21-C4B09B6B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people say do not use binary semaphore for mutual exclusion. ??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1821-1AC9-4CA6-B4E0-CC4903B1B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lower priority task will release the semaphore only when it gets allowed to run isn’t it ? </a:t>
            </a:r>
          </a:p>
          <a:p>
            <a:endParaRPr lang="en-US" dirty="0"/>
          </a:p>
          <a:p>
            <a:r>
              <a:rPr lang="en-US" dirty="0"/>
              <a:t>So, what if there is another medium task appears and it occupies the processor which will not allow lower Priority task to run? </a:t>
            </a:r>
          </a:p>
        </p:txBody>
      </p:sp>
    </p:spTree>
    <p:extLst>
      <p:ext uri="{BB962C8B-B14F-4D97-AF65-F5344CB8AC3E}">
        <p14:creationId xmlns:p14="http://schemas.microsoft.com/office/powerpoint/2010/main" val="15733158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B15B9-07D3-4C77-B42D-2F3F707BA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040"/>
            <a:ext cx="12192000" cy="55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975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7FAB6-2FCD-41B3-8434-65FE545C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y-MM" dirty="0"/>
              <a:t>ခုနပုံအရ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E8587-84CD-455A-9303-338DD1BD6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higher priority task is blocked and waiting for semaphore to gets released by lower priority task. </a:t>
            </a:r>
            <a:endParaRPr lang="my-MM" dirty="0"/>
          </a:p>
          <a:p>
            <a:r>
              <a:rPr lang="en-US" dirty="0"/>
              <a:t>But lower priority task is not allowed to run by the medium priority task until it finishes and exits.</a:t>
            </a:r>
            <a:endParaRPr lang="my-MM" dirty="0"/>
          </a:p>
          <a:p>
            <a:r>
              <a:rPr lang="en-US" dirty="0"/>
              <a:t>As a result your lower Priority task may be delayed indefinitely and the higher priority task will remain in blocked state for indefinite time . This is exactly the scenario of Priority inversion.</a:t>
            </a:r>
          </a:p>
          <a:p>
            <a:endParaRPr lang="en-US" dirty="0"/>
          </a:p>
          <a:p>
            <a:r>
              <a:rPr lang="en-US" dirty="0"/>
              <a:t>until medium task appears everything is OK,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918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C32B7-77AA-4EED-83E0-CBE4BD2D3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Are there any ways to solve or reduce the priority inversion problem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8ACF4-4456-4DAC-8F50-2E6E39F65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use binary semaphore for mutual exclusion when your system has many tasks of different Priorities. </a:t>
            </a:r>
          </a:p>
          <a:p>
            <a:endParaRPr lang="en-US" dirty="0"/>
          </a:p>
          <a:p>
            <a:r>
              <a:rPr lang="en-US" dirty="0"/>
              <a:t>Use MUTEX instead. </a:t>
            </a:r>
          </a:p>
          <a:p>
            <a:endParaRPr lang="en-US" dirty="0"/>
          </a:p>
          <a:p>
            <a:r>
              <a:rPr lang="en-US" dirty="0"/>
              <a:t>MUTEX has inbuilt intelligence to minimize the priority inversion effect and this is the biggest difference between MUTEX and Binary semaphore. </a:t>
            </a:r>
          </a:p>
        </p:txBody>
      </p:sp>
    </p:spTree>
    <p:extLst>
      <p:ext uri="{BB962C8B-B14F-4D97-AF65-F5344CB8AC3E}">
        <p14:creationId xmlns:p14="http://schemas.microsoft.com/office/powerpoint/2010/main" val="7141371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F11BD-8762-4FF2-8442-113D4A90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MUTEX reduces the priority inversion effect. But how?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1C768-9944-4E53-A3F5-0241C6353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RTOS systems like </a:t>
            </a:r>
            <a:r>
              <a:rPr lang="en-US" dirty="0" err="1"/>
              <a:t>FreeRTOS</a:t>
            </a:r>
            <a:r>
              <a:rPr lang="en-US" dirty="0"/>
              <a:t> or CMSIS-RTOS, the </a:t>
            </a:r>
            <a:r>
              <a:rPr lang="en-US" b="1" dirty="0"/>
              <a:t>Mutex</a:t>
            </a:r>
            <a:r>
              <a:rPr lang="en-US" dirty="0"/>
              <a:t> often implements </a:t>
            </a:r>
            <a:r>
              <a:rPr lang="en-US" b="1" dirty="0"/>
              <a:t>Priority Inheritance</a:t>
            </a:r>
            <a:r>
              <a:rPr lang="en-US" dirty="0"/>
              <a:t> to mitigate the priority inversion problem.</a:t>
            </a:r>
          </a:p>
          <a:p>
            <a:endParaRPr lang="en-US" dirty="0"/>
          </a:p>
          <a:p>
            <a:r>
              <a:rPr lang="en-US" dirty="0"/>
              <a:t>How </a:t>
            </a:r>
            <a:r>
              <a:rPr lang="en-US" b="1" dirty="0"/>
              <a:t>Priority Inheritance</a:t>
            </a:r>
            <a:r>
              <a:rPr lang="en-US" dirty="0"/>
              <a:t> works?</a:t>
            </a:r>
          </a:p>
        </p:txBody>
      </p:sp>
    </p:spTree>
    <p:extLst>
      <p:ext uri="{BB962C8B-B14F-4D97-AF65-F5344CB8AC3E}">
        <p14:creationId xmlns:p14="http://schemas.microsoft.com/office/powerpoint/2010/main" val="3553299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3C87E-67D5-4472-92A2-37462E0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Priority Inheritance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B24DF-6695-4CF4-9C47-C858DCD55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a higher-priority task (Task H) tries to acquire a Mutex that is held by a lower-priority task (Task L), </a:t>
            </a:r>
            <a:r>
              <a:rPr lang="en-US" b="1" dirty="0"/>
              <a:t>Priority Inheritance</a:t>
            </a:r>
            <a:r>
              <a:rPr lang="en-US" dirty="0"/>
              <a:t> temporarily raises the priority of Task L to that of Task H.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prevents an intermediate-priority task (Task M) from preempting Task L.</a:t>
            </a:r>
          </a:p>
          <a:p>
            <a:endParaRPr lang="en-US" dirty="0"/>
          </a:p>
          <a:p>
            <a:r>
              <a:rPr lang="en-US" dirty="0"/>
              <a:t>Task L continues executing at the boosted priority until it releases the Mutex. Once the Mutex is released, Task L’s priority returns to its original lower level.</a:t>
            </a:r>
          </a:p>
        </p:txBody>
      </p:sp>
    </p:spTree>
    <p:extLst>
      <p:ext uri="{BB962C8B-B14F-4D97-AF65-F5344CB8AC3E}">
        <p14:creationId xmlns:p14="http://schemas.microsoft.com/office/powerpoint/2010/main" val="1065450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D514-1D19-44DC-AA98-DB3AFCDA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08F2D-C0CD-4B73-8A4B-E66F30585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B313B-A6C2-4AA6-B7B8-11AEEF620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34"/>
            <a:ext cx="12192000" cy="671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332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6049-0AA2-4345-B030-8B837DEE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CC8FE-3DEA-4C36-AB83-1EDCF83A5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14B37-317F-4360-A6EF-4436FC7B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97"/>
            <a:ext cx="12192000" cy="681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3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B47C-0BCC-4DDC-AC79-929066CC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172DE-056D-423C-A1EB-60EF0499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42771-FA22-4A03-9A53-3E929BFE4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673"/>
            <a:ext cx="12200613" cy="64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638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5B35E-64A9-4EBC-9790-6D89305F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10DB-6EDA-4210-9BD2-A32A2E4CC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2007F-0BA0-450A-B69A-9634A3059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17"/>
            <a:ext cx="12192000" cy="667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770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3D7EF6-F7FB-4016-9A08-567220F50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2" y="0"/>
            <a:ext cx="11748655" cy="684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665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50BF5-637D-4E75-BCA9-03628330C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18" y="595746"/>
            <a:ext cx="11333018" cy="576349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my-MM" dirty="0"/>
              <a:t>အာ့ </a:t>
            </a:r>
            <a:r>
              <a:rPr lang="en-US" dirty="0"/>
              <a:t>macro </a:t>
            </a:r>
            <a:r>
              <a:rPr lang="my-MM" dirty="0"/>
              <a:t>တွေဟာ </a:t>
            </a:r>
            <a:r>
              <a:rPr lang="en-US" dirty="0"/>
              <a:t>Critical Session </a:t>
            </a:r>
            <a:r>
              <a:rPr lang="my-MM" dirty="0"/>
              <a:t>နဲ့ </a:t>
            </a:r>
            <a:r>
              <a:rPr lang="en-US" dirty="0"/>
              <a:t>interrupt </a:t>
            </a:r>
            <a:r>
              <a:rPr lang="my-MM" dirty="0"/>
              <a:t>တွေကိုပိတ်နိုင်ဖို့ </a:t>
            </a:r>
            <a:r>
              <a:rPr lang="en-US" dirty="0"/>
              <a:t>RTOS System </a:t>
            </a:r>
            <a:r>
              <a:rPr lang="my-MM" dirty="0"/>
              <a:t>တော်တော်များများက </a:t>
            </a:r>
            <a:r>
              <a:rPr lang="en-US" dirty="0"/>
              <a:t>API </a:t>
            </a:r>
            <a:r>
              <a:rPr lang="my-MM" dirty="0"/>
              <a:t>ထုတ်ပေးထားတာဖြစ်တယ်။</a:t>
            </a:r>
          </a:p>
          <a:p>
            <a:pPr>
              <a:lnSpc>
                <a:spcPct val="150000"/>
              </a:lnSpc>
            </a:pPr>
            <a:endParaRPr lang="my-MM" dirty="0"/>
          </a:p>
          <a:p>
            <a:pPr>
              <a:lnSpc>
                <a:spcPct val="150000"/>
              </a:lnSpc>
            </a:pPr>
            <a:r>
              <a:rPr lang="my-MM" dirty="0"/>
              <a:t>ဒါမယ့် သုံးမယ်ဆွင်ရင် ကိုယ်သုံးတဲ့ </a:t>
            </a:r>
            <a:r>
              <a:rPr lang="en-US" dirty="0"/>
              <a:t>Micro-Controller </a:t>
            </a:r>
            <a:r>
              <a:rPr lang="my-MM" dirty="0"/>
              <a:t>နဲ့ သေချာတိုက်ဆိုင် စစ်ဆေးပီးမှ သုံးရမှာပါ။</a:t>
            </a:r>
          </a:p>
          <a:p>
            <a:pPr>
              <a:lnSpc>
                <a:spcPct val="150000"/>
              </a:lnSpc>
            </a:pPr>
            <a:endParaRPr lang="my-MM" dirty="0"/>
          </a:p>
          <a:p>
            <a:pPr>
              <a:lnSpc>
                <a:spcPct val="150000"/>
              </a:lnSpc>
            </a:pPr>
            <a:r>
              <a:rPr lang="en-US" dirty="0"/>
              <a:t>Architecture Dependent </a:t>
            </a:r>
            <a:r>
              <a:rPr lang="my-MM" dirty="0"/>
              <a:t>ဖြစ်ပါတယ်။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32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BBD35-DCBA-4689-947F-F32356923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24624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8196D7-0BB5-42C1-98EC-230D492F6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5" y="2964872"/>
            <a:ext cx="4710545" cy="535954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xQueue1 </a:t>
            </a:r>
            <a:r>
              <a:rPr lang="my-MM" dirty="0"/>
              <a:t>က</a:t>
            </a:r>
            <a:r>
              <a:rPr lang="en-US" dirty="0"/>
              <a:t> QCB </a:t>
            </a:r>
            <a:r>
              <a:rPr lang="my-MM" dirty="0"/>
              <a:t>နဲ့ </a:t>
            </a:r>
            <a:r>
              <a:rPr lang="en-US" dirty="0"/>
              <a:t>ITEM LISTS </a:t>
            </a:r>
            <a:r>
              <a:rPr lang="my-MM" dirty="0"/>
              <a:t>များကို </a:t>
            </a:r>
            <a:r>
              <a:rPr lang="en-US" dirty="0"/>
              <a:t>pointer  </a:t>
            </a:r>
            <a:r>
              <a:rPr lang="my-MM" dirty="0"/>
              <a:t>အနေနဲ့ လှမ်းသုံး။</a:t>
            </a:r>
          </a:p>
          <a:p>
            <a:pPr>
              <a:lnSpc>
                <a:spcPct val="150000"/>
              </a:lnSpc>
            </a:pPr>
            <a:r>
              <a:rPr lang="my-MM" dirty="0"/>
              <a:t> </a:t>
            </a:r>
            <a:r>
              <a:rPr lang="en-US" dirty="0"/>
              <a:t>memory </a:t>
            </a:r>
            <a:r>
              <a:rPr lang="my-MM" dirty="0"/>
              <a:t>မလုံလောက်ပါက </a:t>
            </a:r>
            <a:r>
              <a:rPr lang="en-US" dirty="0"/>
              <a:t>NULL return </a:t>
            </a:r>
            <a:r>
              <a:rPr lang="my-MM" dirty="0"/>
              <a:t>ပြန်မှာပါ။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4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B2C72-369A-4094-BE1D-32EE28954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5" y="3429000"/>
            <a:ext cx="10515600" cy="327606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AMessage</a:t>
            </a:r>
            <a:r>
              <a:rPr lang="en-US" dirty="0"/>
              <a:t> Structure </a:t>
            </a:r>
            <a:r>
              <a:rPr lang="my-MM" dirty="0"/>
              <a:t>အသုံးပြုပီး </a:t>
            </a:r>
            <a:r>
              <a:rPr lang="en-US" dirty="0"/>
              <a:t>Queue </a:t>
            </a:r>
            <a:r>
              <a:rPr lang="my-MM" dirty="0"/>
              <a:t>တစ်ခုဆောက်မှာပါ။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my-MM" dirty="0"/>
              <a:t>ပုံမှန် </a:t>
            </a:r>
            <a:r>
              <a:rPr lang="en-US" dirty="0"/>
              <a:t>Structure </a:t>
            </a:r>
            <a:r>
              <a:rPr lang="my-MM" dirty="0"/>
              <a:t>တစ်ခုလုံးရဲ့ </a:t>
            </a:r>
            <a:r>
              <a:rPr lang="en-US" dirty="0"/>
              <a:t>size </a:t>
            </a:r>
            <a:r>
              <a:rPr lang="my-MM" dirty="0"/>
              <a:t>က </a:t>
            </a:r>
            <a:r>
              <a:rPr lang="en-US" dirty="0"/>
              <a:t>21 bytes </a:t>
            </a:r>
            <a:r>
              <a:rPr lang="my-MM" dirty="0"/>
              <a:t>ဖြစ်မယ်။ </a:t>
            </a:r>
            <a:r>
              <a:rPr lang="en-US" dirty="0"/>
              <a:t>Queue </a:t>
            </a:r>
            <a:r>
              <a:rPr lang="my-MM" dirty="0"/>
              <a:t>ဆောက်ထားတာက </a:t>
            </a:r>
            <a:r>
              <a:rPr lang="en-US" dirty="0"/>
              <a:t>10 chunks </a:t>
            </a:r>
            <a:r>
              <a:rPr lang="my-MM" dirty="0"/>
              <a:t>ဆိုရင် = </a:t>
            </a:r>
            <a:r>
              <a:rPr lang="en-US" dirty="0"/>
              <a:t>210 bytes </a:t>
            </a:r>
            <a:r>
              <a:rPr lang="my-MM" dirty="0"/>
              <a:t>ဖြစ်ပါတယ်။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Space  </a:t>
            </a:r>
            <a:r>
              <a:rPr lang="my-MM" dirty="0"/>
              <a:t>ကများလွန်းတဲ့အတွက်၊ </a:t>
            </a:r>
            <a:r>
              <a:rPr lang="en-US" dirty="0" err="1"/>
              <a:t>Amessage</a:t>
            </a:r>
            <a:r>
              <a:rPr lang="en-US" dirty="0"/>
              <a:t> Structure </a:t>
            </a:r>
            <a:r>
              <a:rPr lang="my-MM" dirty="0"/>
              <a:t>ကို </a:t>
            </a:r>
            <a:r>
              <a:rPr lang="en-US" dirty="0"/>
              <a:t>pointer </a:t>
            </a:r>
            <a:r>
              <a:rPr lang="my-MM" dirty="0"/>
              <a:t>အနေနဲ့ ပြန်သုံးလိုက်ခြင်းဖြစ် </a:t>
            </a:r>
            <a:r>
              <a:rPr lang="en-US" dirty="0"/>
              <a:t>Struct </a:t>
            </a:r>
            <a:r>
              <a:rPr lang="my-MM" dirty="0"/>
              <a:t>ရဲ့ </a:t>
            </a:r>
            <a:r>
              <a:rPr lang="en-US" dirty="0"/>
              <a:t>size </a:t>
            </a:r>
            <a:r>
              <a:rPr lang="my-MM" dirty="0"/>
              <a:t>က </a:t>
            </a:r>
            <a:r>
              <a:rPr lang="en-US" dirty="0"/>
              <a:t>4 bytes </a:t>
            </a:r>
            <a:r>
              <a:rPr lang="my-MM" dirty="0"/>
              <a:t>နဲ့ </a:t>
            </a:r>
            <a:r>
              <a:rPr lang="en-US" dirty="0"/>
              <a:t>10 chunks </a:t>
            </a:r>
            <a:r>
              <a:rPr lang="my-MM" dirty="0"/>
              <a:t>ဆိုရင် </a:t>
            </a:r>
            <a:r>
              <a:rPr lang="en-US" dirty="0"/>
              <a:t>40 bytes </a:t>
            </a:r>
            <a:r>
              <a:rPr lang="my-MM" dirty="0"/>
              <a:t>ပဲပြန်ရမှာပါ။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83DA32-2608-4D59-9FF0-3E5E191F7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66" y="0"/>
            <a:ext cx="4107846" cy="1709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B92805-5060-4F97-BF93-A4B8751BE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380" y="0"/>
            <a:ext cx="8100620" cy="327606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4F913E-C7D5-47CE-AC8F-BE63A4B90A5A}"/>
              </a:ext>
            </a:extLst>
          </p:cNvPr>
          <p:cNvSpPr txBox="1">
            <a:spLocks/>
          </p:cNvSpPr>
          <p:nvPr/>
        </p:nvSpPr>
        <p:spPr>
          <a:xfrm>
            <a:off x="318656" y="1862242"/>
            <a:ext cx="3671454" cy="1296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301E9A-7DF8-4066-AA40-9A6F25ED28A5}"/>
              </a:ext>
            </a:extLst>
          </p:cNvPr>
          <p:cNvSpPr txBox="1">
            <a:spLocks/>
          </p:cNvSpPr>
          <p:nvPr/>
        </p:nvSpPr>
        <p:spPr>
          <a:xfrm>
            <a:off x="0" y="1894610"/>
            <a:ext cx="4091380" cy="13993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dirty="0">
                <a:solidFill>
                  <a:srgbClr val="FF0000"/>
                </a:solidFill>
              </a:rPr>
              <a:t>QCB </a:t>
            </a:r>
            <a:r>
              <a:rPr lang="my-MM" dirty="0">
                <a:solidFill>
                  <a:srgbClr val="FF0000"/>
                </a:solidFill>
              </a:rPr>
              <a:t>အတွက်လည်း </a:t>
            </a:r>
            <a:r>
              <a:rPr lang="en-US" dirty="0">
                <a:solidFill>
                  <a:srgbClr val="FF0000"/>
                </a:solidFill>
              </a:rPr>
              <a:t>heap </a:t>
            </a:r>
            <a:r>
              <a:rPr lang="my-MM" dirty="0">
                <a:solidFill>
                  <a:srgbClr val="FF0000"/>
                </a:solidFill>
              </a:rPr>
              <a:t>ထဲက </a:t>
            </a:r>
            <a:r>
              <a:rPr lang="en-US" dirty="0">
                <a:solidFill>
                  <a:srgbClr val="FF0000"/>
                </a:solidFill>
              </a:rPr>
              <a:t>size </a:t>
            </a:r>
            <a:r>
              <a:rPr lang="my-MM" dirty="0">
                <a:solidFill>
                  <a:srgbClr val="FF0000"/>
                </a:solidFill>
              </a:rPr>
              <a:t>အနဲငယ်ယူသုံးသေးတာကိုသတိပြုရန်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EF3DF-9075-4AEE-B1FD-62DA171676AA}"/>
              </a:ext>
            </a:extLst>
          </p:cNvPr>
          <p:cNvSpPr txBox="1"/>
          <p:nvPr/>
        </p:nvSpPr>
        <p:spPr>
          <a:xfrm>
            <a:off x="9157854" y="1484497"/>
            <a:ext cx="2604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Here, this queue will hold 10 different struct pointers instead of struct itself.</a:t>
            </a:r>
          </a:p>
        </p:txBody>
      </p:sp>
    </p:spTree>
    <p:extLst>
      <p:ext uri="{BB962C8B-B14F-4D97-AF65-F5344CB8AC3E}">
        <p14:creationId xmlns:p14="http://schemas.microsoft.com/office/powerpoint/2010/main" val="3289016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1623</Words>
  <Application>Microsoft Office PowerPoint</Application>
  <PresentationFormat>Widescreen</PresentationFormat>
  <Paragraphs>95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Amasis MT Pro Black</vt:lpstr>
      <vt:lpstr>Arial</vt:lpstr>
      <vt:lpstr>Calibri</vt:lpstr>
      <vt:lpstr>Calibri Light</vt:lpstr>
      <vt:lpstr>Office Theme</vt:lpstr>
      <vt:lpstr>Free RTOS Part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 နှင့် Pointer သုံးပြီး စမ်းသပ်ရန် ကျန်ရှိ</vt:lpstr>
      <vt:lpstr>Synchronization in Computing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Types of Semaphore</vt:lpstr>
      <vt:lpstr>PowerPoint Presentation</vt:lpstr>
      <vt:lpstr>PowerPoint Presentation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Interrupt Priority နဲ့ Task Priority ခွဲကြစို့။</vt:lpstr>
      <vt:lpstr>NVIC Priorities (Nested Vectored Interrupt Controller)</vt:lpstr>
      <vt:lpstr>Interrupt Priority Grouping in NVIC</vt:lpstr>
      <vt:lpstr>Event Latching</vt:lpstr>
      <vt:lpstr>Event Latching</vt:lpstr>
      <vt:lpstr>PowerPoint Presentation</vt:lpstr>
      <vt:lpstr>PowerPoint Presentation</vt:lpstr>
      <vt:lpstr>PowerPoint Presentation</vt:lpstr>
      <vt:lpstr>Operation of Watch Dog Timer (WDT)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people say do not use binary semaphore for mutual exclusion. ?? </vt:lpstr>
      <vt:lpstr>Why people say do not use binary semaphore for mutual exclusion. ?? </vt:lpstr>
      <vt:lpstr>Why people say do not use binary semaphore for mutual exclusion. ?? </vt:lpstr>
      <vt:lpstr>PowerPoint Presentation</vt:lpstr>
      <vt:lpstr>ခုနပုံအရ</vt:lpstr>
      <vt:lpstr>Are there any ways to solve or reduce the priority inversion problem ? </vt:lpstr>
      <vt:lpstr>MUTEX reduces the priority inversion effect. But how? </vt:lpstr>
      <vt:lpstr>Priority Inheritance works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RTOS Part II</dc:title>
  <dc:creator>xx</dc:creator>
  <cp:lastModifiedBy>xx</cp:lastModifiedBy>
  <cp:revision>214</cp:revision>
  <dcterms:created xsi:type="dcterms:W3CDTF">2024-10-04T09:39:28Z</dcterms:created>
  <dcterms:modified xsi:type="dcterms:W3CDTF">2024-10-08T18:37:49Z</dcterms:modified>
</cp:coreProperties>
</file>